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  <p:sldMasterId id="2147483747" r:id="rId2"/>
  </p:sldMasterIdLst>
  <p:notesMasterIdLst>
    <p:notesMasterId r:id="rId35"/>
  </p:notesMasterIdLst>
  <p:handoutMasterIdLst>
    <p:handoutMasterId r:id="rId36"/>
  </p:handoutMasterIdLst>
  <p:sldIdLst>
    <p:sldId id="439" r:id="rId3"/>
    <p:sldId id="438" r:id="rId4"/>
    <p:sldId id="449" r:id="rId5"/>
    <p:sldId id="451" r:id="rId6"/>
    <p:sldId id="450" r:id="rId7"/>
    <p:sldId id="459" r:id="rId8"/>
    <p:sldId id="462" r:id="rId9"/>
    <p:sldId id="452" r:id="rId10"/>
    <p:sldId id="461" r:id="rId11"/>
    <p:sldId id="457" r:id="rId12"/>
    <p:sldId id="448" r:id="rId13"/>
    <p:sldId id="446" r:id="rId14"/>
    <p:sldId id="447" r:id="rId15"/>
    <p:sldId id="455" r:id="rId16"/>
    <p:sldId id="444" r:id="rId17"/>
    <p:sldId id="445" r:id="rId18"/>
    <p:sldId id="460" r:id="rId19"/>
    <p:sldId id="464" r:id="rId20"/>
    <p:sldId id="463" r:id="rId21"/>
    <p:sldId id="454" r:id="rId22"/>
    <p:sldId id="468" r:id="rId23"/>
    <p:sldId id="469" r:id="rId24"/>
    <p:sldId id="472" r:id="rId25"/>
    <p:sldId id="471" r:id="rId26"/>
    <p:sldId id="442" r:id="rId27"/>
    <p:sldId id="443" r:id="rId28"/>
    <p:sldId id="465" r:id="rId29"/>
    <p:sldId id="466" r:id="rId30"/>
    <p:sldId id="467" r:id="rId31"/>
    <p:sldId id="458" r:id="rId32"/>
    <p:sldId id="453" r:id="rId33"/>
    <p:sldId id="456" r:id="rId3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83FBFF"/>
    <a:srgbClr val="FF9900"/>
    <a:srgbClr val="00CC66"/>
    <a:srgbClr val="F1AB1F"/>
    <a:srgbClr val="991B1E"/>
    <a:srgbClr val="8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54776B-FE45-43F9-AC4D-48DDC977324F}" v="2" dt="2022-12-10T22:04:16.272"/>
    <p1510:client id="{6876191C-5DBA-574B-A75D-46BEC06D39AD}" v="151" dt="2022-12-11T00:42:20.18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9" autoAdjust="0"/>
    <p:restoredTop sz="95952" autoAdjust="0"/>
  </p:normalViewPr>
  <p:slideViewPr>
    <p:cSldViewPr snapToGrid="0" snapToObjects="1">
      <p:cViewPr varScale="1">
        <p:scale>
          <a:sx n="111" d="100"/>
          <a:sy n="111" d="100"/>
        </p:scale>
        <p:origin x="164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892"/>
    </p:cViewPr>
  </p:sorterViewPr>
  <p:notesViewPr>
    <p:cSldViewPr snapToGrid="0" snapToObjects="1">
      <p:cViewPr varScale="1">
        <p:scale>
          <a:sx n="66" d="100"/>
          <a:sy n="66" d="100"/>
        </p:scale>
        <p:origin x="2970" y="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microsoft.com/office/2015/10/relationships/revisionInfo" Target="revisionInfo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>
              <a:latin typeface="Helvetica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4D0C3E8-1A38-1D4F-B507-3AC5C5849601}" type="datetimeFigureOut">
              <a:rPr lang="en-US" smtClean="0">
                <a:latin typeface="Helvetica"/>
              </a:rPr>
              <a:pPr/>
              <a:t>4/22/26</a:t>
            </a:fld>
            <a:endParaRPr lang="en-US" dirty="0">
              <a:latin typeface="Helvetic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>
              <a:latin typeface="Helvetic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631C88D-17C9-7B47-9FF5-3F4D3DA15980}" type="slidenum">
              <a:rPr lang="en-US" smtClean="0">
                <a:latin typeface="Helvetica"/>
              </a:rPr>
              <a:pPr/>
              <a:t>‹#›</a:t>
            </a:fld>
            <a:endParaRPr lang="en-US" dirty="0"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4078237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Helvetic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Helvetica"/>
              </a:defRPr>
            </a:lvl1pPr>
          </a:lstStyle>
          <a:p>
            <a:fld id="{A52773DA-E8B7-5045-88DC-00CB0D67DCEA}" type="datetimeFigureOut">
              <a:rPr lang="en-US" smtClean="0"/>
              <a:pPr/>
              <a:t>4/22/26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Helvetic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latin typeface="Helvetica"/>
              </a:defRPr>
            </a:lvl1pPr>
          </a:lstStyle>
          <a:p>
            <a:fld id="{79FF6478-74BA-0C41-A791-1817173126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7007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F6478-74BA-0C41-A791-1817173126D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61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112000" y="6356351"/>
            <a:ext cx="1877976" cy="36512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 algn="r">
              <a:defRPr b="0" i="0">
                <a:solidFill>
                  <a:schemeClr val="bg1"/>
                </a:solidFill>
                <a:latin typeface="National-Medium"/>
                <a:cs typeface="National-Medium"/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25733" y="163473"/>
            <a:ext cx="8864243" cy="6558002"/>
          </a:xfrm>
          <a:prstGeom prst="rect">
            <a:avLst/>
          </a:prstGeom>
          <a:noFill/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8146145" y="163474"/>
            <a:ext cx="843833" cy="87974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Helvetica"/>
            </a:endParaRPr>
          </a:p>
        </p:txBody>
      </p:sp>
      <p:pic>
        <p:nvPicPr>
          <p:cNvPr id="11" name="Picture 10" descr="Small Use Shield_CardOnTrans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6145" y="190686"/>
            <a:ext cx="843833" cy="843833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C3C0AFA6-A1A6-4CBA-BA8A-9C6870C5E3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2203" y="1767311"/>
            <a:ext cx="8013060" cy="1953289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80000"/>
              </a:lnSpc>
            </a:pPr>
            <a:r>
              <a:rPr lang="en-US" sz="6600" dirty="0">
                <a:latin typeface="Helvetica"/>
                <a:cs typeface="Helvetica"/>
              </a:rPr>
              <a:t>MASTER TITLE</a:t>
            </a:r>
            <a:br>
              <a:rPr lang="en-US" sz="6600" dirty="0">
                <a:latin typeface="Helvetica"/>
                <a:cs typeface="Helvetica"/>
              </a:rPr>
            </a:br>
            <a:r>
              <a:rPr lang="en-US" sz="6600" dirty="0">
                <a:latin typeface="Helvetica"/>
                <a:cs typeface="Helvetica"/>
              </a:rPr>
              <a:t>HERE - DELETE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9E0E60CF-32A1-44C5-989F-85FF943ED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5735" y="6356351"/>
            <a:ext cx="6986267" cy="365125"/>
          </a:xfrm>
          <a:prstGeom prst="rect">
            <a:avLst/>
          </a:prstGeom>
        </p:spPr>
        <p:txBody>
          <a:bodyPr/>
          <a:lstStyle>
            <a:lvl1pPr>
              <a:defRPr lang="en-US" sz="1800" kern="1200" cap="all" dirty="0" smtClean="0">
                <a:solidFill>
                  <a:srgbClr val="FFFFFF"/>
                </a:solidFill>
                <a:latin typeface="National-Medium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25BD83-0593-4F6F-AC99-B24FC625A9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3375" y="3778998"/>
            <a:ext cx="8021638" cy="11763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cap="all" baseline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 dirty="0"/>
              <a:t>MASTER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5130490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25733" y="163473"/>
            <a:ext cx="8864243" cy="6558002"/>
          </a:xfrm>
          <a:prstGeom prst="rect">
            <a:avLst/>
          </a:prstGeom>
          <a:noFill/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381074" y="163474"/>
            <a:ext cx="608903" cy="634813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Helvetica"/>
            </a:endParaRPr>
          </a:p>
        </p:txBody>
      </p:sp>
      <p:pic>
        <p:nvPicPr>
          <p:cNvPr id="14" name="Picture 13" descr="Small Use Shield_CardOnTrans.eps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027" r="15158"/>
          <a:stretch/>
        </p:blipFill>
        <p:spPr>
          <a:xfrm>
            <a:off x="8451170" y="155634"/>
            <a:ext cx="470380" cy="673751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33533"/>
            <a:ext cx="8229600" cy="11263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66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SECTION</a:t>
            </a:r>
            <a:br>
              <a:rPr lang="en-US" dirty="0"/>
            </a:br>
            <a:r>
              <a:rPr lang="en-US" dirty="0"/>
              <a:t>title – DELETE</a:t>
            </a:r>
          </a:p>
        </p:txBody>
      </p:sp>
    </p:spTree>
    <p:extLst>
      <p:ext uri="{BB962C8B-B14F-4D97-AF65-F5344CB8AC3E}">
        <p14:creationId xmlns:p14="http://schemas.microsoft.com/office/powerpoint/2010/main" val="405714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63E71D0-E1FA-88AD-9C37-787C0B298D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12000" y="6356351"/>
            <a:ext cx="1877976" cy="36512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 algn="r">
              <a:defRPr b="0" i="0">
                <a:solidFill>
                  <a:schemeClr val="bg1"/>
                </a:solidFill>
                <a:latin typeface="National-Medium"/>
                <a:cs typeface="National-Medium"/>
              </a:defRPr>
            </a:lvl1pPr>
          </a:lstStyle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F2D6B23-CB32-EBAF-C597-1FA4BC1910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2203" y="1767311"/>
            <a:ext cx="8013060" cy="1953289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80000"/>
              </a:lnSpc>
            </a:pPr>
            <a:r>
              <a:rPr lang="en-US" sz="6600" dirty="0">
                <a:latin typeface="Helvetica"/>
                <a:cs typeface="Helvetica"/>
              </a:rPr>
              <a:t>MASTER TITLE</a:t>
            </a:r>
            <a:br>
              <a:rPr lang="en-US" sz="6600" dirty="0">
                <a:latin typeface="Helvetica"/>
                <a:cs typeface="Helvetica"/>
              </a:rPr>
            </a:br>
            <a:r>
              <a:rPr lang="en-US" sz="6600" dirty="0">
                <a:latin typeface="Helvetica"/>
                <a:cs typeface="Helvetica"/>
              </a:rPr>
              <a:t>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DE913-13AD-2D36-FDED-60C90F8A9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5735" y="6356351"/>
            <a:ext cx="6986267" cy="365125"/>
          </a:xfrm>
          <a:prstGeom prst="rect">
            <a:avLst/>
          </a:prstGeom>
        </p:spPr>
        <p:txBody>
          <a:bodyPr/>
          <a:lstStyle>
            <a:lvl1pPr>
              <a:defRPr lang="en-US" sz="1800" kern="1200" cap="all" dirty="0" smtClean="0">
                <a:solidFill>
                  <a:srgbClr val="FFFFFF"/>
                </a:solidFill>
                <a:latin typeface="National-Medium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B05D1E7-CF85-DF30-C399-E9DE46A4896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3375" y="3778998"/>
            <a:ext cx="8021638" cy="11763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cap="all" baseline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 dirty="0"/>
              <a:t>MASTER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40646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5AF4775-8122-2311-18EF-BC3E97115A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633533"/>
            <a:ext cx="8229600" cy="11263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6600">
                <a:solidFill>
                  <a:srgbClr val="FFFFFF"/>
                </a:solidFill>
              </a:defRPr>
            </a:lvl1pPr>
          </a:lstStyle>
          <a:p>
            <a:r>
              <a:rPr lang="en-US"/>
              <a:t>SECTION</a:t>
            </a:r>
            <a:br>
              <a:rPr lang="en-US"/>
            </a:br>
            <a:r>
              <a:rPr lang="en-US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9E0AE7-08D3-8429-F333-E975470AF2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F578B-DF26-C646-964B-4CAC4535CA0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B5F2730-0EA3-B148-4293-A6B4ACA09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909560"/>
            <a:ext cx="8229600" cy="550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8558CB0-9399-46FD-BBE8-BEC201BE88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9100" y="1485900"/>
            <a:ext cx="8229600" cy="5067299"/>
          </a:xfrm>
          <a:prstGeom prst="rect">
            <a:avLst/>
          </a:prstGeom>
        </p:spPr>
        <p:txBody>
          <a:bodyPr lIns="18288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566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E7621A-BF4D-D65C-D1C6-E108CF90CF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F578B-DF26-C646-964B-4CAC4535CA06}" type="slidenum">
              <a:rPr lang="en-US" smtClean="0"/>
              <a:t>‹#›</a:t>
            </a:fld>
            <a:endParaRPr lang="en-US"/>
          </a:p>
        </p:txBody>
      </p:sp>
      <p:sp>
        <p:nvSpPr>
          <p:cNvPr id="4" name="Picture Placeholder 38">
            <a:extLst>
              <a:ext uri="{FF2B5EF4-FFF2-40B4-BE49-F238E27FC236}">
                <a16:creationId xmlns:a16="http://schemas.microsoft.com/office/drawing/2014/main" id="{A1571F81-7256-2CA2-A43F-367EF1FAE5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08805" y="1608482"/>
            <a:ext cx="3388496" cy="2301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Picture Placeholder 40">
            <a:extLst>
              <a:ext uri="{FF2B5EF4-FFF2-40B4-BE49-F238E27FC236}">
                <a16:creationId xmlns:a16="http://schemas.microsoft.com/office/drawing/2014/main" id="{D17CB249-45B7-A1C8-28DB-77CA70F278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8805" y="4008705"/>
            <a:ext cx="3388496" cy="24368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A0A84C67-536D-15B4-5928-9A6CC4541F7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023495" y="1607874"/>
            <a:ext cx="4635500" cy="23018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7F61234C-46FB-1B5F-D7BF-07899AB112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022220" y="4008705"/>
            <a:ext cx="4635500" cy="243681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C9C74E9-3471-D90C-8554-74D6B8966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909560"/>
            <a:ext cx="8229600" cy="550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343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21C5173-CF9D-A9DD-3F74-E9DB80DBDD3C}"/>
              </a:ext>
            </a:extLst>
          </p:cNvPr>
          <p:cNvSpPr/>
          <p:nvPr userDrawn="1"/>
        </p:nvSpPr>
        <p:spPr>
          <a:xfrm>
            <a:off x="125733" y="163473"/>
            <a:ext cx="8864243" cy="6558002"/>
          </a:xfrm>
          <a:prstGeom prst="rect">
            <a:avLst/>
          </a:prstGeom>
          <a:noFill/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D3E8FA-8DBA-12D4-0E51-366C2ECD178F}"/>
              </a:ext>
            </a:extLst>
          </p:cNvPr>
          <p:cNvSpPr/>
          <p:nvPr userDrawn="1"/>
        </p:nvSpPr>
        <p:spPr>
          <a:xfrm>
            <a:off x="125733" y="163473"/>
            <a:ext cx="8864243" cy="914400"/>
          </a:xfrm>
          <a:prstGeom prst="rect">
            <a:avLst/>
          </a:prstGeom>
          <a:noFill/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58EA02-9CF5-60AF-3B89-2455F873B376}"/>
              </a:ext>
            </a:extLst>
          </p:cNvPr>
          <p:cNvSpPr/>
          <p:nvPr userDrawn="1"/>
        </p:nvSpPr>
        <p:spPr>
          <a:xfrm>
            <a:off x="8022772" y="163474"/>
            <a:ext cx="967206" cy="91439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Helvetica"/>
            </a:endParaRPr>
          </a:p>
        </p:txBody>
      </p:sp>
      <p:pic>
        <p:nvPicPr>
          <p:cNvPr id="14" name="Picture 13" descr="Small Use Shield_CardOnTrans.eps">
            <a:extLst>
              <a:ext uri="{FF2B5EF4-FFF2-40B4-BE49-F238E27FC236}">
                <a16:creationId xmlns:a16="http://schemas.microsoft.com/office/drawing/2014/main" id="{1CD90533-0028-5B71-603B-871F493FF0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027" r="15158"/>
          <a:stretch/>
        </p:blipFill>
        <p:spPr>
          <a:xfrm>
            <a:off x="8280411" y="185244"/>
            <a:ext cx="577460" cy="827128"/>
          </a:xfrm>
          <a:prstGeom prst="rect">
            <a:avLst/>
          </a:prstGeom>
        </p:spPr>
      </p:pic>
      <p:pic>
        <p:nvPicPr>
          <p:cNvPr id="15" name="Picture 14" descr="Formal_Viterbi_GoldOntrans.eps">
            <a:extLst>
              <a:ext uri="{FF2B5EF4-FFF2-40B4-BE49-F238E27FC236}">
                <a16:creationId xmlns:a16="http://schemas.microsoft.com/office/drawing/2014/main" id="{79926743-A909-58E7-C98D-3F2A484F24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129" y="268771"/>
            <a:ext cx="2607682" cy="703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3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46" r:id="rId2"/>
    <p:sldLayoutId id="2147483751" r:id="rId3"/>
    <p:sldLayoutId id="2147483752" r:id="rId4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 cap="all">
          <a:solidFill>
            <a:schemeClr val="tx1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Lucida Grande"/>
        <a:buChar char="›"/>
        <a:defRPr sz="2000" b="0" i="0" kern="1200" cap="none" baseline="0">
          <a:solidFill>
            <a:schemeClr val="tx1"/>
          </a:solidFill>
          <a:latin typeface="Helvetica Light"/>
          <a:ea typeface="+mn-ea"/>
          <a:cs typeface="Helvetica Light"/>
        </a:defRPr>
      </a:lvl1pPr>
      <a:lvl2pPr marL="742950" indent="-285750" algn="l" defTabSz="457200" rtl="0" eaLnBrk="1" latinLnBrk="0" hangingPunct="1">
        <a:spcBef>
          <a:spcPct val="20000"/>
        </a:spcBef>
        <a:buFont typeface="Lucida Grande"/>
        <a:buChar char="»"/>
        <a:defRPr sz="2000" b="0" i="0" kern="1200" cap="none" baseline="0">
          <a:solidFill>
            <a:schemeClr val="tx1"/>
          </a:solidFill>
          <a:latin typeface="Helvetica Light"/>
          <a:ea typeface="+mn-ea"/>
          <a:cs typeface="Helvetica Light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»"/>
        <a:defRPr sz="2000" b="0" i="0" kern="1200" cap="none" baseline="0">
          <a:solidFill>
            <a:schemeClr val="tx1"/>
          </a:solidFill>
          <a:latin typeface="Helvetica Light"/>
          <a:ea typeface="+mn-ea"/>
          <a:cs typeface="Helvetica Light"/>
        </a:defRPr>
      </a:lvl3pPr>
      <a:lvl4pPr marL="1600200" indent="-228600" algn="l" defTabSz="457200" rtl="0" eaLnBrk="1" latinLnBrk="0" hangingPunct="1">
        <a:spcBef>
          <a:spcPct val="20000"/>
        </a:spcBef>
        <a:buFont typeface="Lucida Grande"/>
        <a:buChar char="»"/>
        <a:defRPr sz="2000" b="0" i="0" kern="1200" cap="none" baseline="0">
          <a:solidFill>
            <a:schemeClr val="tx1"/>
          </a:solidFill>
          <a:latin typeface="Helvetica Light"/>
          <a:ea typeface="+mn-ea"/>
          <a:cs typeface="Helvetica Light"/>
        </a:defRPr>
      </a:lvl4pPr>
      <a:lvl5pPr marL="2057400" indent="-228600" algn="l" defTabSz="457200" rtl="0" eaLnBrk="1" latinLnBrk="0" hangingPunct="1">
        <a:spcBef>
          <a:spcPct val="20000"/>
        </a:spcBef>
        <a:buFont typeface="Lucida Grande"/>
        <a:buChar char="»"/>
        <a:defRPr sz="2000" b="0" i="0" kern="1200" cap="none" baseline="0">
          <a:solidFill>
            <a:schemeClr val="tx1"/>
          </a:solidFill>
          <a:latin typeface="Helvetica Light"/>
          <a:ea typeface="+mn-ea"/>
          <a:cs typeface="Helvetica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4A3CA4-CCBC-FBCE-744D-B00E118D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909560"/>
            <a:ext cx="8229600" cy="550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74A3D-F3EA-93A4-1CFC-F17DE2E0F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21030" y="62803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F578B-DF26-C646-964B-4CAC4535CA06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37C03B-1D4D-1775-AF0E-102536C9DB4C}"/>
              </a:ext>
            </a:extLst>
          </p:cNvPr>
          <p:cNvSpPr/>
          <p:nvPr userDrawn="1"/>
        </p:nvSpPr>
        <p:spPr>
          <a:xfrm>
            <a:off x="125733" y="163473"/>
            <a:ext cx="8864243" cy="6558002"/>
          </a:xfrm>
          <a:prstGeom prst="rect">
            <a:avLst/>
          </a:prstGeom>
          <a:noFill/>
          <a:ln w="12700">
            <a:solidFill>
              <a:srgbClr val="99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016B7C7-0717-7C39-F67D-4D04868C9F70}"/>
              </a:ext>
            </a:extLst>
          </p:cNvPr>
          <p:cNvSpPr/>
          <p:nvPr userDrawn="1"/>
        </p:nvSpPr>
        <p:spPr>
          <a:xfrm>
            <a:off x="125733" y="163474"/>
            <a:ext cx="8864243" cy="634814"/>
          </a:xfrm>
          <a:prstGeom prst="rect">
            <a:avLst/>
          </a:prstGeom>
          <a:noFill/>
          <a:ln w="12700">
            <a:solidFill>
              <a:srgbClr val="99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lvetica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B97BE4-C0C9-4D56-E130-EC772AD3C33B}"/>
              </a:ext>
            </a:extLst>
          </p:cNvPr>
          <p:cNvSpPr/>
          <p:nvPr userDrawn="1"/>
        </p:nvSpPr>
        <p:spPr>
          <a:xfrm>
            <a:off x="8381074" y="163474"/>
            <a:ext cx="608903" cy="634813"/>
          </a:xfrm>
          <a:prstGeom prst="rect">
            <a:avLst/>
          </a:prstGeom>
          <a:solidFill>
            <a:srgbClr val="990000"/>
          </a:solidFill>
          <a:ln w="12700">
            <a:solidFill>
              <a:srgbClr val="99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Helvetica"/>
            </a:endParaRPr>
          </a:p>
        </p:txBody>
      </p:sp>
      <p:pic>
        <p:nvPicPr>
          <p:cNvPr id="29" name="Picture 28" descr="Small Use Shield_WhiteOnTrans.eps">
            <a:extLst>
              <a:ext uri="{FF2B5EF4-FFF2-40B4-BE49-F238E27FC236}">
                <a16:creationId xmlns:a16="http://schemas.microsoft.com/office/drawing/2014/main" id="{F69444C6-3970-C59C-66BA-2995D679601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92619" y="231585"/>
            <a:ext cx="385812" cy="498588"/>
          </a:xfrm>
          <a:prstGeom prst="rect">
            <a:avLst/>
          </a:prstGeom>
        </p:spPr>
      </p:pic>
      <p:pic>
        <p:nvPicPr>
          <p:cNvPr id="30" name="Picture 29" descr="Formal_Viterbi_CardOnTrans.eps">
            <a:extLst>
              <a:ext uri="{FF2B5EF4-FFF2-40B4-BE49-F238E27FC236}">
                <a16:creationId xmlns:a16="http://schemas.microsoft.com/office/drawing/2014/main" id="{66B3E243-1171-EAF7-3C45-1715666CBB0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" y="91985"/>
            <a:ext cx="2222500" cy="77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74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1" i="0" kern="1200" cap="all" dirty="0" smtClean="0">
          <a:solidFill>
            <a:srgbClr val="990000"/>
          </a:solidFill>
          <a:latin typeface="Helvetica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60000"/>
        <a:buFont typeface="Courier New" panose="02070309020205020404" pitchFamily="49" charset="0"/>
        <a:buChar char="o"/>
        <a:defRPr lang="en-US" sz="24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2296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97280" indent="-228600" algn="l" defTabSz="914400" rtl="0" eaLnBrk="1" latinLnBrk="0" hangingPunct="1">
        <a:lnSpc>
          <a:spcPct val="110000"/>
        </a:lnSpc>
        <a:spcBef>
          <a:spcPts val="500"/>
        </a:spcBef>
        <a:buSzPct val="60000"/>
        <a:buFont typeface="Courier New" panose="02070309020205020404" pitchFamily="49" charset="0"/>
        <a:buChar char="o"/>
        <a:defRPr lang="en-US" sz="20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716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36D03D-5507-22AF-C91C-3321EACE0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README (Delete Before Submit)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24862F-5829-1F01-70B0-382A0E7225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sz="2000" i="1" dirty="0"/>
              <a:t>“(single slide)”:</a:t>
            </a:r>
            <a:r>
              <a:rPr lang="en-US" sz="2000" dirty="0"/>
              <a:t> means chop/summarize content to fit on one slide, DON’T spillover onto extra slides.</a:t>
            </a:r>
          </a:p>
          <a:p>
            <a:r>
              <a:rPr lang="en-US" sz="2000" dirty="0"/>
              <a:t>Change any existing text.</a:t>
            </a:r>
          </a:p>
          <a:p>
            <a:pPr lvl="1"/>
            <a:r>
              <a:rPr lang="en-US" sz="2000" b="1" dirty="0"/>
              <a:t>[text in brackets] </a:t>
            </a:r>
            <a:r>
              <a:rPr lang="en-US" sz="2000" dirty="0"/>
              <a:t>is a placeholder, you should replaced/removed</a:t>
            </a:r>
          </a:p>
          <a:p>
            <a:r>
              <a:rPr lang="en-US" sz="2000" dirty="0"/>
              <a:t>Put all content </a:t>
            </a:r>
            <a:r>
              <a:rPr lang="en-US" sz="2000" b="1" dirty="0"/>
              <a:t>on</a:t>
            </a:r>
            <a:r>
              <a:rPr lang="en-US" sz="2000" dirty="0"/>
              <a:t> slide. Don’t use the slide “Notes” field</a:t>
            </a:r>
          </a:p>
          <a:p>
            <a:pPr lvl="1"/>
            <a:r>
              <a:rPr lang="en-US" sz="2000" dirty="0"/>
              <a:t>pdf viewable: (no animations, movies, dynamic content)</a:t>
            </a:r>
          </a:p>
          <a:p>
            <a:r>
              <a:rPr lang="en-US" sz="2000" dirty="0"/>
              <a:t>For diagrams:</a:t>
            </a:r>
          </a:p>
          <a:p>
            <a:pPr lvl="1"/>
            <a:r>
              <a:rPr lang="en-US" sz="2000" b="1" dirty="0"/>
              <a:t>use layout tool </a:t>
            </a:r>
            <a:r>
              <a:rPr lang="en-US" sz="2000" dirty="0"/>
              <a:t>(preferred, useful for report)</a:t>
            </a:r>
          </a:p>
          <a:p>
            <a:pPr lvl="2"/>
            <a:r>
              <a:rPr lang="en-US" sz="1800" dirty="0"/>
              <a:t>Figma, Lucidchart, app.diagrams.net</a:t>
            </a:r>
          </a:p>
          <a:p>
            <a:pPr lvl="1"/>
            <a:r>
              <a:rPr lang="en-US" sz="2000" dirty="0"/>
              <a:t>NEAT drawn/scanned (last resort, if necessary)</a:t>
            </a:r>
          </a:p>
          <a:p>
            <a:r>
              <a:rPr lang="en-US" sz="2000" b="1" dirty="0"/>
              <a:t>Delete unnecessary slides</a:t>
            </a:r>
            <a:r>
              <a:rPr lang="en-US" sz="2000" dirty="0"/>
              <a:t>, remove “As applicable” and placeholder text</a:t>
            </a:r>
          </a:p>
          <a:p>
            <a:pPr lvl="1"/>
            <a:r>
              <a:rPr lang="en-US" sz="2000" dirty="0"/>
              <a:t>you may need to replace/rename sections (e.g., no ”frontend” but “queue manager”)</a:t>
            </a:r>
          </a:p>
        </p:txBody>
      </p:sp>
    </p:spTree>
    <p:extLst>
      <p:ext uri="{BB962C8B-B14F-4D97-AF65-F5344CB8AC3E}">
        <p14:creationId xmlns:p14="http://schemas.microsoft.com/office/powerpoint/2010/main" val="2247540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A4C697-A1D0-17BE-9BCA-8357B3888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Frontend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207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B86CC4-8CC4-0291-3154-4462A46FB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Frontend Overview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3EDBC-C5D3-D2FF-27EF-9A90077A25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[Framework or stack used]</a:t>
            </a:r>
          </a:p>
          <a:p>
            <a:r>
              <a:rPr lang="en-US" dirty="0"/>
              <a:t>[Hosting method, bundler, assets]</a:t>
            </a:r>
          </a:p>
          <a:p>
            <a:r>
              <a:rPr lang="en-US" dirty="0"/>
              <a:t>[Integration points with backend/API]</a:t>
            </a:r>
          </a:p>
        </p:txBody>
      </p:sp>
    </p:spTree>
    <p:extLst>
      <p:ext uri="{BB962C8B-B14F-4D97-AF65-F5344CB8AC3E}">
        <p14:creationId xmlns:p14="http://schemas.microsoft.com/office/powerpoint/2010/main" val="207362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B86CC4-8CC4-0291-3154-4462A46FB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Roles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3EDBC-C5D3-D2FF-27EF-9A90077A25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Role: [Role1]</a:t>
            </a:r>
          </a:p>
          <a:p>
            <a:pPr lvl="1"/>
            <a:r>
              <a:rPr lang="en-US" dirty="0"/>
              <a:t>[Who this is: user, admin, reviewer, etc.]</a:t>
            </a:r>
          </a:p>
          <a:p>
            <a:pPr lvl="1"/>
            <a:r>
              <a:rPr lang="en-US" dirty="0"/>
              <a:t>[What they can do in the system]</a:t>
            </a:r>
          </a:p>
          <a:p>
            <a:pPr lvl="1"/>
            <a:r>
              <a:rPr lang="en-US" dirty="0"/>
              <a:t>[Relevant pages / features used]</a:t>
            </a:r>
          </a:p>
          <a:p>
            <a:endParaRPr lang="en-US" dirty="0"/>
          </a:p>
          <a:p>
            <a:r>
              <a:rPr lang="en-US" dirty="0"/>
              <a:t>Role: [Role2]</a:t>
            </a:r>
          </a:p>
          <a:p>
            <a:pPr lvl="1"/>
            <a:r>
              <a:rPr lang="en-US" dirty="0"/>
              <a:t>[…]</a:t>
            </a:r>
          </a:p>
        </p:txBody>
      </p:sp>
    </p:spTree>
    <p:extLst>
      <p:ext uri="{BB962C8B-B14F-4D97-AF65-F5344CB8AC3E}">
        <p14:creationId xmlns:p14="http://schemas.microsoft.com/office/powerpoint/2010/main" val="1950148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B86CC4-8CC4-0291-3154-4462A46FB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flow Diagram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3EDBC-C5D3-D2FF-27EF-9A90077A25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(add slides as necessary)</a:t>
            </a:r>
          </a:p>
          <a:p>
            <a:r>
              <a:rPr lang="en-US" dirty="0"/>
              <a:t>[Pages or views]</a:t>
            </a:r>
          </a:p>
          <a:p>
            <a:r>
              <a:rPr lang="en-US" dirty="0"/>
              <a:t>[User interactions / transitions]</a:t>
            </a:r>
          </a:p>
          <a:p>
            <a:r>
              <a:rPr lang="en-US" dirty="0"/>
              <a:t>[Flow of actions or navigation]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Diagrams (layout)</a:t>
            </a:r>
          </a:p>
        </p:txBody>
      </p:sp>
    </p:spTree>
    <p:extLst>
      <p:ext uri="{BB962C8B-B14F-4D97-AF65-F5344CB8AC3E}">
        <p14:creationId xmlns:p14="http://schemas.microsoft.com/office/powerpoint/2010/main" val="1347785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CB07011-F7FE-FF82-9664-49DE19ECB39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2D0C801C-A8BF-B31E-8331-C1A66905BDE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31000-1D1B-F40B-B585-B67407C2357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2 “page” / “view” / slide</a:t>
            </a:r>
          </a:p>
          <a:p>
            <a:r>
              <a:rPr lang="en-US" dirty="0">
                <a:latin typeface="+mn-lt"/>
              </a:rPr>
              <a:t>[Page XXX summary]</a:t>
            </a:r>
          </a:p>
          <a:p>
            <a:r>
              <a:rPr lang="en-US" dirty="0">
                <a:latin typeface="+mn-lt"/>
              </a:rPr>
              <a:t>Screenshot on left, bullets summarize</a:t>
            </a:r>
          </a:p>
          <a:p>
            <a:r>
              <a:rPr lang="en-US" dirty="0">
                <a:latin typeface="+mn-lt"/>
              </a:rPr>
              <a:t>Add slides as needed to list all pages</a:t>
            </a:r>
          </a:p>
          <a:p>
            <a:r>
              <a:rPr lang="en-US" dirty="0">
                <a:latin typeface="+mn-lt"/>
              </a:rPr>
              <a:t>Special behavior or design notes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17B869-7B62-F3C8-23EA-21963BB8D1C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+mn-lt"/>
              </a:rPr>
              <a:t>Another page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E13C57-25AD-73BA-720B-F846F7CE1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Page: [XXX], [YYY]</a:t>
            </a:r>
          </a:p>
        </p:txBody>
      </p:sp>
    </p:spTree>
    <p:extLst>
      <p:ext uri="{BB962C8B-B14F-4D97-AF65-F5344CB8AC3E}">
        <p14:creationId xmlns:p14="http://schemas.microsoft.com/office/powerpoint/2010/main" val="2256274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A4C697-A1D0-17BE-9BCA-8357B3888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Backend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571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4668D6-7457-D613-EE3A-4784A94ED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Backend Summary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A0FF84-2DF9-75C1-F3FF-ED0777DBD4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(add slides as necessary)</a:t>
            </a:r>
          </a:p>
          <a:p>
            <a:r>
              <a:rPr lang="en-US" dirty="0"/>
              <a:t>[Languages, frameworks used]</a:t>
            </a:r>
          </a:p>
          <a:p>
            <a:r>
              <a:rPr lang="en-US" dirty="0"/>
              <a:t>[Server architecture / routing stack]</a:t>
            </a:r>
          </a:p>
          <a:p>
            <a:r>
              <a:rPr lang="en-US" dirty="0"/>
              <a:t>[Database used and schema notes]</a:t>
            </a:r>
          </a:p>
          <a:p>
            <a:r>
              <a:rPr lang="en-US" dirty="0"/>
              <a:t>[How tasks or services are triggered]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Diagrams as appropriate</a:t>
            </a:r>
          </a:p>
        </p:txBody>
      </p:sp>
    </p:spTree>
    <p:extLst>
      <p:ext uri="{BB962C8B-B14F-4D97-AF65-F5344CB8AC3E}">
        <p14:creationId xmlns:p14="http://schemas.microsoft.com/office/powerpoint/2010/main" val="3200992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4668D6-7457-D613-EE3A-4784A94ED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Outside Data source / API – [SOURCE NAME]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A0FF84-2DF9-75C1-F3FF-ED0777DBD4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 </a:t>
            </a:r>
            <a:r>
              <a:rPr lang="en-US" b="1" i="1" dirty="0"/>
              <a:t>per source</a:t>
            </a:r>
            <a:r>
              <a:rPr lang="en-US" i="1" dirty="0"/>
              <a:t>)</a:t>
            </a:r>
          </a:p>
          <a:p>
            <a:r>
              <a:rPr lang="en-US" dirty="0"/>
              <a:t>[What is the source (API, dataset, stream)?]</a:t>
            </a:r>
          </a:p>
          <a:p>
            <a:r>
              <a:rPr lang="en-US" dirty="0"/>
              <a:t>[How do you access/ingest data?]</a:t>
            </a:r>
          </a:p>
          <a:p>
            <a:r>
              <a:rPr lang="en-US" dirty="0"/>
              <a:t>[Schedule, filtering, storage method, etc.]</a:t>
            </a:r>
          </a:p>
        </p:txBody>
      </p:sp>
    </p:spTree>
    <p:extLst>
      <p:ext uri="{BB962C8B-B14F-4D97-AF65-F5344CB8AC3E}">
        <p14:creationId xmlns:p14="http://schemas.microsoft.com/office/powerpoint/2010/main" val="3491062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64EEC-B16D-CCA7-4B7C-95ACD48C1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F89AFB6-8035-29CE-7A82-5940E4741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And Scalability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D3110A-9163-6BCD-D70D-75659BBAC9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(optional, single slide – e.g.</a:t>
            </a:r>
            <a:r>
              <a:rPr lang="en-US" dirty="0"/>
              <a:t>, parallelism, cache, batching</a:t>
            </a:r>
            <a:r>
              <a:rPr lang="en-US" i="1" dirty="0"/>
              <a:t>)</a:t>
            </a:r>
            <a:endParaRPr lang="en-US" dirty="0"/>
          </a:p>
          <a:p>
            <a:r>
              <a:rPr lang="en-US" dirty="0"/>
              <a:t>[Any testing, analysis, or discussion of scaling]</a:t>
            </a:r>
          </a:p>
          <a:p>
            <a:r>
              <a:rPr lang="en-US" dirty="0"/>
              <a:t>[Resource limits, bottlenecks, observed latency, load handling]</a:t>
            </a:r>
          </a:p>
        </p:txBody>
      </p:sp>
    </p:spTree>
    <p:extLst>
      <p:ext uri="{BB962C8B-B14F-4D97-AF65-F5344CB8AC3E}">
        <p14:creationId xmlns:p14="http://schemas.microsoft.com/office/powerpoint/2010/main" val="1169813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5FA72-1E93-B4F2-2209-88AFA30C3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5BA694-1111-A27F-25BF-A9531D39F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DevOps / System Operations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2293F-37BE-F0C5-D95D-E46ADC2B54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(optional, break into multiple slides as needed)</a:t>
            </a:r>
            <a:endParaRPr lang="en-US" dirty="0"/>
          </a:p>
          <a:p>
            <a:r>
              <a:rPr lang="en-US" dirty="0"/>
              <a:t>CI/CD: [Describe any automated pipelines, deploy triggers, etc.]</a:t>
            </a:r>
          </a:p>
          <a:p>
            <a:r>
              <a:rPr lang="en-US" dirty="0"/>
              <a:t>Monitoring: [What logs/metrics were tracked? (tools if used)]</a:t>
            </a:r>
          </a:p>
          <a:p>
            <a:r>
              <a:rPr lang="en-US" dirty="0"/>
              <a:t>Error Handling: [How do you detect/respond to backend errors or crashes?]</a:t>
            </a:r>
          </a:p>
        </p:txBody>
      </p:sp>
    </p:spTree>
    <p:extLst>
      <p:ext uri="{BB962C8B-B14F-4D97-AF65-F5344CB8AC3E}">
        <p14:creationId xmlns:p14="http://schemas.microsoft.com/office/powerpoint/2010/main" val="2876888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E9BAB2-BE43-49DD-BC5B-DF70860E9C63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40000" rotWithShape="0">
                    <a:srgbClr val="000000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202" y="1660609"/>
            <a:ext cx="8493979" cy="1953289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600" dirty="0">
                <a:latin typeface="Helvetica"/>
                <a:cs typeface="Helvetica"/>
              </a:rPr>
              <a:t>[Project Name]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C9E895-D6F0-45B2-A6EA-F0F8053BD7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3375" y="3613898"/>
            <a:ext cx="8021638" cy="1176337"/>
          </a:xfrm>
        </p:spPr>
        <p:txBody>
          <a:bodyPr/>
          <a:lstStyle/>
          <a:p>
            <a:r>
              <a:rPr lang="en-US" dirty="0"/>
              <a:t>EE 547 – Final Project Reference Deck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7353903-CC30-1363-6090-6BC00B78E2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12000" y="6356351"/>
            <a:ext cx="1877976" cy="365125"/>
          </a:xfrm>
          <a:prstGeom prst="rect">
            <a:avLst/>
          </a:prstGeom>
        </p:spPr>
        <p:txBody>
          <a:bodyPr anchor="b" anchorCtr="0"/>
          <a:lstStyle/>
          <a:p>
            <a:r>
              <a:rPr lang="en-US" dirty="0"/>
              <a:t>Spring 2026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92E617A-D87B-5CC8-D232-C02F23279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5735" y="5346705"/>
            <a:ext cx="6986267" cy="1374772"/>
          </a:xfrm>
          <a:prstGeom prst="rect">
            <a:avLst/>
          </a:prstGeom>
        </p:spPr>
        <p:txBody>
          <a:bodyPr anchor="b" anchorCtr="0"/>
          <a:lstStyle/>
          <a:p>
            <a:pPr>
              <a:lnSpc>
                <a:spcPct val="120000"/>
              </a:lnSpc>
            </a:pPr>
            <a:r>
              <a:rPr lang="en-US" dirty="0"/>
              <a:t>[Member 1]</a:t>
            </a:r>
          </a:p>
          <a:p>
            <a:pPr>
              <a:lnSpc>
                <a:spcPct val="120000"/>
              </a:lnSpc>
            </a:pPr>
            <a:r>
              <a:rPr lang="en-US" dirty="0"/>
              <a:t>[Member 2]</a:t>
            </a:r>
          </a:p>
          <a:p>
            <a:pPr>
              <a:lnSpc>
                <a:spcPct val="120000"/>
              </a:lnSpc>
            </a:pPr>
            <a:r>
              <a:rPr lang="en-US" dirty="0"/>
              <a:t>[Member 3]</a:t>
            </a:r>
          </a:p>
        </p:txBody>
      </p:sp>
    </p:spTree>
    <p:extLst>
      <p:ext uri="{BB962C8B-B14F-4D97-AF65-F5344CB8AC3E}">
        <p14:creationId xmlns:p14="http://schemas.microsoft.com/office/powerpoint/2010/main" val="732591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E04AB2-E929-00BD-98C1-B3F16D714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Learning</a:t>
            </a:r>
          </a:p>
        </p:txBody>
      </p:sp>
    </p:spTree>
    <p:extLst>
      <p:ext uri="{BB962C8B-B14F-4D97-AF65-F5344CB8AC3E}">
        <p14:creationId xmlns:p14="http://schemas.microsoft.com/office/powerpoint/2010/main" val="3127719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D96A5-8A1F-FE69-5B38-92B160F4B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4CD534-40DA-F1E0-B176-3FE622C27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 Overview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B0DEBC-BE2D-0618-5454-8044EC08AB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[Model type and what it predicts/generates]</a:t>
            </a:r>
          </a:p>
          <a:p>
            <a:r>
              <a:rPr lang="en-US" dirty="0"/>
              <a:t>[How it serves the application's purpose]</a:t>
            </a:r>
          </a:p>
          <a:p>
            <a:r>
              <a:rPr lang="en-US" dirty="0"/>
              <a:t>[Framework and pre-trained vs. custom-trained]</a:t>
            </a:r>
          </a:p>
        </p:txBody>
      </p:sp>
    </p:spTree>
    <p:extLst>
      <p:ext uri="{BB962C8B-B14F-4D97-AF65-F5344CB8AC3E}">
        <p14:creationId xmlns:p14="http://schemas.microsoft.com/office/powerpoint/2010/main" val="30747987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1F64E-E23C-0726-5613-1DE995144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28FA4DA-C514-3E31-ABFF-EF3DF8E6D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 Integration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63E43C-3307-B4B8-2CED-A596F4EC5D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[Where inference occurs: API handler, async worker, batch job]</a:t>
            </a:r>
          </a:p>
          <a:p>
            <a:r>
              <a:rPr lang="en-US" dirty="0"/>
              <a:t>[Sync vs. async and why]</a:t>
            </a:r>
          </a:p>
          <a:p>
            <a:r>
              <a:rPr lang="en-US" dirty="0"/>
              <a:t>[Input/output data flow]</a:t>
            </a:r>
          </a:p>
        </p:txBody>
      </p:sp>
    </p:spTree>
    <p:extLst>
      <p:ext uri="{BB962C8B-B14F-4D97-AF65-F5344CB8AC3E}">
        <p14:creationId xmlns:p14="http://schemas.microsoft.com/office/powerpoint/2010/main" val="33672204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E69A4-F3F0-6D8E-DDEE-C70C980F9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C8460-36B5-EE39-6375-81CFEE6EE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 Data and Training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BC6FF-CDE4-BEAC-2C0B-02DD454D93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(optional, if necessary)</a:t>
            </a:r>
          </a:p>
          <a:p>
            <a:pPr>
              <a:defRPr sz="2400"/>
            </a:pPr>
            <a:r>
              <a:rPr lang="en-US" dirty="0"/>
              <a:t>[Training data source]</a:t>
            </a:r>
          </a:p>
          <a:p>
            <a:pPr>
              <a:defRPr sz="2400"/>
            </a:pPr>
            <a:r>
              <a:rPr lang="en-US" dirty="0"/>
              <a:t>[Training environment and model storage]</a:t>
            </a:r>
          </a:p>
          <a:p>
            <a:endParaRPr lang="en-US" i="1" dirty="0"/>
          </a:p>
          <a:p>
            <a:pPr marL="0" indent="0">
              <a:buNone/>
            </a:pPr>
            <a:r>
              <a:rPr lang="en-US" i="1" dirty="0"/>
              <a:t>Note: include if training custom models</a:t>
            </a:r>
          </a:p>
        </p:txBody>
      </p:sp>
    </p:spTree>
    <p:extLst>
      <p:ext uri="{BB962C8B-B14F-4D97-AF65-F5344CB8AC3E}">
        <p14:creationId xmlns:p14="http://schemas.microsoft.com/office/powerpoint/2010/main" val="297660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29198-AF75-99AF-E751-F7B550524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A04465-F4C6-BBEF-5CD5-B3417BC3C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 Performance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EEA1CD-8815-C0A5-C1E3-7BBB80EDDFF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(optional)</a:t>
            </a:r>
          </a:p>
          <a:p>
            <a:pPr>
              <a:defRPr sz="2400"/>
            </a:pPr>
            <a:r>
              <a:rPr lang="en-US" dirty="0"/>
              <a:t>[Latency, accuracy, or other metrics if measured]</a:t>
            </a:r>
          </a:p>
          <a:p>
            <a:pPr>
              <a:defRPr sz="2400"/>
            </a:pPr>
            <a:r>
              <a:rPr lang="en-US" dirty="0"/>
              <a:t>[Known limitations or failure modes]</a:t>
            </a:r>
          </a:p>
        </p:txBody>
      </p:sp>
    </p:spTree>
    <p:extLst>
      <p:ext uri="{BB962C8B-B14F-4D97-AF65-F5344CB8AC3E}">
        <p14:creationId xmlns:p14="http://schemas.microsoft.com/office/powerpoint/2010/main" val="23989929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F3B23-7ABB-CC72-249B-CC495A75B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606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422D74-D78C-B546-C587-CCFE5BC8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 Summary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529230-9BA1-FDE1-72B2-7531C9A054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[Type: REST or GraphQL]</a:t>
            </a:r>
          </a:p>
          <a:p>
            <a:r>
              <a:rPr lang="en-US" dirty="0"/>
              <a:t>[Primary endpoints or schemas]</a:t>
            </a:r>
          </a:p>
          <a:p>
            <a:r>
              <a:rPr lang="en-US" dirty="0"/>
              <a:t>[Framework, routing, versioning, format]</a:t>
            </a:r>
          </a:p>
          <a:p>
            <a:r>
              <a:rPr lang="en-US" dirty="0"/>
              <a:t>[High-level description only]</a:t>
            </a:r>
          </a:p>
        </p:txBody>
      </p:sp>
    </p:spTree>
    <p:extLst>
      <p:ext uri="{BB962C8B-B14F-4D97-AF65-F5344CB8AC3E}">
        <p14:creationId xmlns:p14="http://schemas.microsoft.com/office/powerpoint/2010/main" val="17061678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5735B-E428-3549-98AF-737B4B7EB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EA3BE5-AF1A-167C-9B21-AC7473E52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 Security And Access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C31492-4205-473C-85D2-40808E92EAA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(optional, single slide)</a:t>
            </a:r>
            <a:endParaRPr lang="en-US" dirty="0"/>
          </a:p>
          <a:p>
            <a:r>
              <a:rPr lang="en-US" dirty="0"/>
              <a:t>[What protection is applied to endpoints?]</a:t>
            </a:r>
          </a:p>
          <a:p>
            <a:r>
              <a:rPr lang="en-US" dirty="0"/>
              <a:t>[Describe any API key / OAuth / role-based access / token]</a:t>
            </a:r>
          </a:p>
          <a:p>
            <a:r>
              <a:rPr lang="en-US" dirty="0"/>
              <a:t>[How is this verified server-side?]</a:t>
            </a:r>
          </a:p>
        </p:txBody>
      </p:sp>
    </p:spTree>
    <p:extLst>
      <p:ext uri="{BB962C8B-B14F-4D97-AF65-F5344CB8AC3E}">
        <p14:creationId xmlns:p14="http://schemas.microsoft.com/office/powerpoint/2010/main" val="21734152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F1E68-4397-0883-265E-FA526AEE5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BEBD70-8A7A-EEF9-C9EC-4BD831517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 ENDPOINTS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4BB76C-274E-7178-742D-ACE9915927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(add slides as necessary)</a:t>
            </a:r>
          </a:p>
          <a:p>
            <a:r>
              <a:rPr lang="en-US" dirty="0"/>
              <a:t>POST /</a:t>
            </a:r>
            <a:r>
              <a:rPr lang="en-US" dirty="0" err="1"/>
              <a:t>api</a:t>
            </a:r>
            <a:r>
              <a:rPr lang="en-US" dirty="0"/>
              <a:t>/task/submit</a:t>
            </a:r>
          </a:p>
          <a:p>
            <a:pPr lvl="1"/>
            <a:r>
              <a:rPr lang="en-US" dirty="0"/>
              <a:t>[Auth? JSON fields required? Validation?]</a:t>
            </a:r>
          </a:p>
          <a:p>
            <a:pPr lvl="1"/>
            <a:r>
              <a:rPr lang="en-US" dirty="0"/>
              <a:t>[How does this trigger downstream components?]</a:t>
            </a:r>
          </a:p>
          <a:p>
            <a:pPr lvl="1"/>
            <a:r>
              <a:rPr lang="en-US" dirty="0"/>
              <a:t>[Any unusual handling (file upload, async, queue)?]</a:t>
            </a:r>
          </a:p>
          <a:p>
            <a:r>
              <a:rPr lang="en-US" dirty="0"/>
              <a:t>GET /</a:t>
            </a:r>
            <a:r>
              <a:rPr lang="en-US" dirty="0" err="1"/>
              <a:t>api</a:t>
            </a:r>
            <a:r>
              <a:rPr lang="en-US" dirty="0"/>
              <a:t>/task/submit</a:t>
            </a:r>
          </a:p>
          <a:p>
            <a:pPr lvl="1"/>
            <a:r>
              <a:rPr lang="en-US" dirty="0"/>
              <a:t>[…]</a:t>
            </a:r>
          </a:p>
        </p:txBody>
      </p:sp>
    </p:spTree>
    <p:extLst>
      <p:ext uri="{BB962C8B-B14F-4D97-AF65-F5344CB8AC3E}">
        <p14:creationId xmlns:p14="http://schemas.microsoft.com/office/powerpoint/2010/main" val="1424734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C1AA3-0E5F-AD42-9C5F-3FEEE6482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0233EA-2ACC-48BA-4020-436E4836E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Conclusion…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368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36D03D-5507-22AF-C91C-3321EACE0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Summary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24862F-5829-1F01-70B0-382A0E7225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[Describe problem / use-case]</a:t>
            </a:r>
          </a:p>
          <a:p>
            <a:r>
              <a:rPr lang="en-US" dirty="0"/>
              <a:t>[What does your project do / solve / help]</a:t>
            </a:r>
          </a:p>
        </p:txBody>
      </p:sp>
    </p:spTree>
    <p:extLst>
      <p:ext uri="{BB962C8B-B14F-4D97-AF65-F5344CB8AC3E}">
        <p14:creationId xmlns:p14="http://schemas.microsoft.com/office/powerpoint/2010/main" val="28370258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400EA-034E-6EB1-F9BD-11E84E90A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[Anything Else]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701CF-A4F3-A433-915A-F1A26FA67A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[ML, algorithms, special datasets, etc.]</a:t>
            </a:r>
          </a:p>
          <a:p>
            <a:r>
              <a:rPr lang="en-US" dirty="0"/>
              <a:t>[Simulated hardware integration]</a:t>
            </a:r>
          </a:p>
          <a:p>
            <a:pPr lvl="1"/>
            <a:r>
              <a:rPr lang="en-US" dirty="0"/>
              <a:t>(</a:t>
            </a:r>
            <a:r>
              <a:rPr lang="en-US" i="1" dirty="0"/>
              <a:t>e.g.</a:t>
            </a:r>
            <a:r>
              <a:rPr lang="en-US" dirty="0"/>
              <a:t>, microcontroller stub)</a:t>
            </a:r>
          </a:p>
          <a:p>
            <a:r>
              <a:rPr lang="en-US" dirty="0"/>
              <a:t>[Special hardware] </a:t>
            </a:r>
          </a:p>
          <a:p>
            <a:r>
              <a:rPr lang="en-US" dirty="0"/>
              <a:t>[Student-contributed dataset, novel labeling method, etc.]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Note: any unique or domain-specific detail not covered</a:t>
            </a:r>
          </a:p>
        </p:txBody>
      </p:sp>
    </p:spTree>
    <p:extLst>
      <p:ext uri="{BB962C8B-B14F-4D97-AF65-F5344CB8AC3E}">
        <p14:creationId xmlns:p14="http://schemas.microsoft.com/office/powerpoint/2010/main" val="36087319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422D74-D78C-B546-C587-CCFE5BC8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 and 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529230-9BA1-FDE1-72B2-7531C9A054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[What works, end-to-end or partial]</a:t>
            </a:r>
          </a:p>
          <a:p>
            <a:r>
              <a:rPr lang="en-US" dirty="0"/>
              <a:t>[Notable successes or robustness]</a:t>
            </a:r>
          </a:p>
          <a:p>
            <a:r>
              <a:rPr lang="en-US" dirty="0"/>
              <a:t>[Known limitations or failures]</a:t>
            </a:r>
          </a:p>
        </p:txBody>
      </p:sp>
    </p:spTree>
    <p:extLst>
      <p:ext uri="{BB962C8B-B14F-4D97-AF65-F5344CB8AC3E}">
        <p14:creationId xmlns:p14="http://schemas.microsoft.com/office/powerpoint/2010/main" val="39709255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422D74-D78C-B546-C587-CCFE5BC8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Incomplete and Descoped Features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529230-9BA1-FDE1-72B2-7531C9A054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[Originally planned but not done]</a:t>
            </a:r>
          </a:p>
          <a:p>
            <a:r>
              <a:rPr lang="en-US" dirty="0"/>
              <a:t>[Reasons for omission]</a:t>
            </a:r>
          </a:p>
          <a:p>
            <a:r>
              <a:rPr lang="en-US" dirty="0"/>
              <a:t>[What would be done differently]</a:t>
            </a:r>
          </a:p>
        </p:txBody>
      </p:sp>
    </p:spTree>
    <p:extLst>
      <p:ext uri="{BB962C8B-B14F-4D97-AF65-F5344CB8AC3E}">
        <p14:creationId xmlns:p14="http://schemas.microsoft.com/office/powerpoint/2010/main" val="3508851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1BB7-D20D-C483-1C81-9C495B976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33678-33B1-690A-2CD3-13D2DDC174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[Key components used]</a:t>
            </a:r>
          </a:p>
          <a:p>
            <a:r>
              <a:rPr lang="en-US" dirty="0"/>
              <a:t>[High-level interactions and data/control flow]</a:t>
            </a:r>
          </a:p>
          <a:p>
            <a:r>
              <a:rPr lang="en-US" dirty="0"/>
              <a:t>[Which implemented vs. stubbed]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i="1" dirty="0"/>
              <a:t>Note: diagram on next slide</a:t>
            </a:r>
          </a:p>
        </p:txBody>
      </p:sp>
    </p:spTree>
    <p:extLst>
      <p:ext uri="{BB962C8B-B14F-4D97-AF65-F5344CB8AC3E}">
        <p14:creationId xmlns:p14="http://schemas.microsoft.com/office/powerpoint/2010/main" val="3498938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1BB7-D20D-C483-1C81-9C495B976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33678-33B1-690A-2CD3-13D2DDC174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[Components / units / systems]</a:t>
            </a:r>
          </a:p>
          <a:p>
            <a:r>
              <a:rPr lang="en-US" dirty="0"/>
              <a:t>[Connections and direction of flow]</a:t>
            </a:r>
          </a:p>
          <a:p>
            <a:r>
              <a:rPr lang="en-US" dirty="0"/>
              <a:t>[Logical grouping or stages if applicable]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Drawn with diagrams.net, Figma, etc.</a:t>
            </a:r>
          </a:p>
        </p:txBody>
      </p:sp>
    </p:spTree>
    <p:extLst>
      <p:ext uri="{BB962C8B-B14F-4D97-AF65-F5344CB8AC3E}">
        <p14:creationId xmlns:p14="http://schemas.microsoft.com/office/powerpoint/2010/main" val="453765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1BB7-D20D-C483-1C81-9C495B976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[Background]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33678-33B1-690A-2CD3-13D2DDC174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(optional, if necessary)</a:t>
            </a:r>
          </a:p>
          <a:p>
            <a:r>
              <a:rPr lang="en-US" dirty="0"/>
              <a:t>[Domain-specific explanation or motivation]</a:t>
            </a:r>
          </a:p>
          <a:p>
            <a:r>
              <a:rPr lang="en-US" dirty="0"/>
              <a:t>[Technical prerequisite assumed]</a:t>
            </a:r>
          </a:p>
        </p:txBody>
      </p:sp>
    </p:spTree>
    <p:extLst>
      <p:ext uri="{BB962C8B-B14F-4D97-AF65-F5344CB8AC3E}">
        <p14:creationId xmlns:p14="http://schemas.microsoft.com/office/powerpoint/2010/main" val="3763754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5F6D6-80B8-F640-F86E-E74D4009C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0BF1B-A008-F56A-F598-EAA324DFC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[Deployment]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FEE7E1-B6BA-E6F7-C8FD-4095ADCDB0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[Where/how is your system deployed?]</a:t>
            </a:r>
          </a:p>
          <a:p>
            <a:r>
              <a:rPr lang="en-US" dirty="0"/>
              <a:t>[Cloud provider / environment / container / script?]</a:t>
            </a:r>
          </a:p>
          <a:p>
            <a:r>
              <a:rPr lang="en-US" dirty="0"/>
              <a:t>[Manual setup steps, image build process, etc.]</a:t>
            </a:r>
          </a:p>
          <a:p>
            <a:endParaRPr lang="en-US" i="1" dirty="0"/>
          </a:p>
          <a:p>
            <a:pPr marL="0" indent="0">
              <a:buNone/>
            </a:pPr>
            <a:r>
              <a:rPr lang="en-US" i="1" dirty="0"/>
              <a:t>Note: include if deployment was fully or partially completed.</a:t>
            </a:r>
          </a:p>
        </p:txBody>
      </p:sp>
    </p:spTree>
    <p:extLst>
      <p:ext uri="{BB962C8B-B14F-4D97-AF65-F5344CB8AC3E}">
        <p14:creationId xmlns:p14="http://schemas.microsoft.com/office/powerpoint/2010/main" val="1676830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1BB7-D20D-C483-1C81-9C495B976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– Retrospective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33678-33B1-690A-2CD3-13D2DDC174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i="1" dirty="0"/>
              <a:t>(single slide)</a:t>
            </a:r>
          </a:p>
          <a:p>
            <a:r>
              <a:rPr lang="en-US" dirty="0"/>
              <a:t>[Major development phases]</a:t>
            </a:r>
          </a:p>
          <a:p>
            <a:r>
              <a:rPr lang="en-US" dirty="0"/>
              <a:t>[Delays, changes, pivots]</a:t>
            </a:r>
          </a:p>
          <a:p>
            <a:r>
              <a:rPr lang="en-US" dirty="0"/>
              <a:t>[Tasks completed early or late]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i="1" dirty="0"/>
              <a:t>Use chart(s), colors, to condense</a:t>
            </a:r>
          </a:p>
        </p:txBody>
      </p:sp>
    </p:spTree>
    <p:extLst>
      <p:ext uri="{BB962C8B-B14F-4D97-AF65-F5344CB8AC3E}">
        <p14:creationId xmlns:p14="http://schemas.microsoft.com/office/powerpoint/2010/main" val="435337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400EA-034E-6EB1-F9BD-11E84E90A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701CF-A4F3-A433-915A-F1A26FA67A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[Open-source codebases]</a:t>
            </a:r>
          </a:p>
          <a:p>
            <a:r>
              <a:rPr lang="en-US" dirty="0"/>
              <a:t>[Key tutorials, papers, or blogs]</a:t>
            </a:r>
          </a:p>
          <a:p>
            <a:r>
              <a:rPr lang="en-US" dirty="0"/>
              <a:t>[Library documentation, etc.]</a:t>
            </a:r>
          </a:p>
        </p:txBody>
      </p:sp>
    </p:spTree>
    <p:extLst>
      <p:ext uri="{BB962C8B-B14F-4D97-AF65-F5344CB8AC3E}">
        <p14:creationId xmlns:p14="http://schemas.microsoft.com/office/powerpoint/2010/main" val="1030422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rgbClr val="FFFFFF"/>
      </a:lt1>
      <a:dk2>
        <a:srgbClr val="FFCC00"/>
      </a:dk2>
      <a:lt2>
        <a:srgbClr val="990000"/>
      </a:lt2>
      <a:accent1>
        <a:srgbClr val="000000"/>
      </a:accent1>
      <a:accent2>
        <a:srgbClr val="404040"/>
      </a:accent2>
      <a:accent3>
        <a:srgbClr val="808080"/>
      </a:accent3>
      <a:accent4>
        <a:srgbClr val="BFBFBF"/>
      </a:accent4>
      <a:accent5>
        <a:srgbClr val="CECECE"/>
      </a:accent5>
      <a:accent6>
        <a:srgbClr val="FFFFFF"/>
      </a:accent6>
      <a:hlink>
        <a:srgbClr val="990000"/>
      </a:hlink>
      <a:folHlink>
        <a:srgbClr val="99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1061</Words>
  <Application>Microsoft Macintosh PowerPoint</Application>
  <PresentationFormat>On-screen Show (4:3)</PresentationFormat>
  <Paragraphs>168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Calibri</vt:lpstr>
      <vt:lpstr>Courier New</vt:lpstr>
      <vt:lpstr>Helvetica</vt:lpstr>
      <vt:lpstr>Helvetica Light</vt:lpstr>
      <vt:lpstr>Lucida Grande</vt:lpstr>
      <vt:lpstr>National-Medium</vt:lpstr>
      <vt:lpstr>Office Theme</vt:lpstr>
      <vt:lpstr>Custom Design</vt:lpstr>
      <vt:lpstr>README (Delete Before Submit)</vt:lpstr>
      <vt:lpstr>[Project Name]</vt:lpstr>
      <vt:lpstr>Project Summary</vt:lpstr>
      <vt:lpstr>Architecture Summary</vt:lpstr>
      <vt:lpstr>Architecture Summary</vt:lpstr>
      <vt:lpstr>[Background]</vt:lpstr>
      <vt:lpstr>[Deployment]</vt:lpstr>
      <vt:lpstr>Timeline – Retrospective</vt:lpstr>
      <vt:lpstr>References</vt:lpstr>
      <vt:lpstr>Frontend</vt:lpstr>
      <vt:lpstr>Frontend Overview</vt:lpstr>
      <vt:lpstr>user Roles</vt:lpstr>
      <vt:lpstr>User flow Diagram</vt:lpstr>
      <vt:lpstr>Page: [XXX], [YYY]</vt:lpstr>
      <vt:lpstr>Backend</vt:lpstr>
      <vt:lpstr>Backend Summary</vt:lpstr>
      <vt:lpstr>Outside Data source / API – [SOURCE NAME]</vt:lpstr>
      <vt:lpstr>Performance And Scalability</vt:lpstr>
      <vt:lpstr>DevOps / System Operations</vt:lpstr>
      <vt:lpstr>Machine Learning</vt:lpstr>
      <vt:lpstr>ML Overview</vt:lpstr>
      <vt:lpstr>ML Integration</vt:lpstr>
      <vt:lpstr>ML Data and Training</vt:lpstr>
      <vt:lpstr>ML Performance</vt:lpstr>
      <vt:lpstr>Api</vt:lpstr>
      <vt:lpstr>API Summary</vt:lpstr>
      <vt:lpstr>API Security And Access</vt:lpstr>
      <vt:lpstr>API ENDPOINTS</vt:lpstr>
      <vt:lpstr>In Conclusion…</vt:lpstr>
      <vt:lpstr>[Anything Else]</vt:lpstr>
      <vt:lpstr>Outcomes and Results</vt:lpstr>
      <vt:lpstr>Incomplete and Descoped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2022-12-10T22:04:16Z</dcterms:created>
  <dcterms:modified xsi:type="dcterms:W3CDTF">2026-04-22T19:47:36Z</dcterms:modified>
  <cp:category/>
</cp:coreProperties>
</file>